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74" r:id="rId4"/>
    <p:sldId id="273" r:id="rId5"/>
    <p:sldId id="276" r:id="rId6"/>
    <p:sldId id="270" r:id="rId7"/>
    <p:sldId id="275" r:id="rId8"/>
    <p:sldId id="259" r:id="rId9"/>
    <p:sldId id="278" r:id="rId10"/>
    <p:sldId id="269" r:id="rId11"/>
    <p:sldId id="258" r:id="rId12"/>
    <p:sldId id="280" r:id="rId13"/>
    <p:sldId id="260" r:id="rId14"/>
    <p:sldId id="263" r:id="rId15"/>
    <p:sldId id="279" r:id="rId16"/>
    <p:sldId id="266" r:id="rId17"/>
    <p:sldId id="267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6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A2D3-9B19-47D1-BA9C-7AA61EA4B3D2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80D4-31B1-4E9C-9C4B-5D08E1EE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set of slides serves to (a) provide the overall picture of what IceCube is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5160 deep-ice</a:t>
            </a:r>
            <a:r>
              <a:rPr lang="en-US" baseline="0" dirty="0" smtClean="0"/>
              <a:t> DOMs + 384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B80D4-31B1-4E9C-9C4B-5D08E1EE4B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95C4-B63D-49BE-83F1-A93B3B0B98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653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5626"/>
            <a:ext cx="10515600" cy="50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fld id="{8A7F391B-C66A-4D15-A5AE-83EAB0000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530" y="1122363"/>
            <a:ext cx="7754470" cy="2387600"/>
          </a:xfrm>
        </p:spPr>
        <p:txBody>
          <a:bodyPr/>
          <a:lstStyle/>
          <a:p>
            <a:pPr algn="l"/>
            <a:r>
              <a:rPr lang="en-US" dirty="0" smtClean="0"/>
              <a:t>IceCube M&amp;O, the Upgrade, and Gen2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530" y="3602038"/>
            <a:ext cx="7754470" cy="263812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 </a:t>
            </a:r>
            <a:r>
              <a:rPr lang="en-US" dirty="0" smtClean="0"/>
              <a:t>Facility </a:t>
            </a:r>
            <a:r>
              <a:rPr lang="en-US" dirty="0" smtClean="0"/>
              <a:t>Perspective</a:t>
            </a:r>
          </a:p>
          <a:p>
            <a:pPr algn="l"/>
            <a:r>
              <a:rPr lang="en-US" sz="1400" dirty="0" smtClean="0"/>
              <a:t>Kael Hanson, Director of Operations</a:t>
            </a:r>
          </a:p>
          <a:p>
            <a:pPr algn="l"/>
            <a:r>
              <a:rPr lang="en-US" sz="1400" dirty="0" smtClean="0"/>
              <a:t>IceCube Neutrino Observatory</a:t>
            </a:r>
          </a:p>
          <a:p>
            <a:pPr algn="l"/>
            <a:endParaRPr lang="en-US" dirty="0"/>
          </a:p>
          <a:p>
            <a:pPr algn="l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Software and Computing Advisory Panel (SCAP) Meeting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27 Jan 2021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37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4858" y="2766218"/>
            <a:ext cx="6748849" cy="1325563"/>
          </a:xfrm>
        </p:spPr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77" y="0"/>
            <a:ext cx="9804423" cy="6858001"/>
          </a:xfr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346837"/>
            <a:ext cx="10866120" cy="8510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M&amp;O Staffing by WBS / Source of Funds (2020)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3012"/>
              </p:ext>
            </p:extLst>
          </p:nvPr>
        </p:nvGraphicFramePr>
        <p:xfrm>
          <a:off x="801624" y="2162697"/>
          <a:ext cx="6866030" cy="316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617">
                  <a:extLst>
                    <a:ext uri="{9D8B030D-6E8A-4147-A177-3AD203B41FA5}">
                      <a16:colId xmlns:a16="http://schemas.microsoft.com/office/drawing/2014/main" val="485532844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2124610747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322147382"/>
                    </a:ext>
                  </a:extLst>
                </a:gridCol>
                <a:gridCol w="1073230">
                  <a:extLst>
                    <a:ext uri="{9D8B030D-6E8A-4147-A177-3AD203B41FA5}">
                      <a16:colId xmlns:a16="http://schemas.microsoft.com/office/drawing/2014/main" val="2430251554"/>
                    </a:ext>
                  </a:extLst>
                </a:gridCol>
                <a:gridCol w="989659">
                  <a:extLst>
                    <a:ext uri="{9D8B030D-6E8A-4147-A177-3AD203B41FA5}">
                      <a16:colId xmlns:a16="http://schemas.microsoft.com/office/drawing/2014/main" val="527634445"/>
                    </a:ext>
                  </a:extLst>
                </a:gridCol>
                <a:gridCol w="844508">
                  <a:extLst>
                    <a:ext uri="{9D8B030D-6E8A-4147-A177-3AD203B41FA5}">
                      <a16:colId xmlns:a16="http://schemas.microsoft.com/office/drawing/2014/main" val="2004054613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WBS L2</a:t>
                      </a:r>
                      <a:endParaRPr lang="en-US" sz="1600" b="1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NSF M&amp;O Core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NSF Base Grants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U.S. Institutional In-Kind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Europe &amp; Asia Pacific In-Kind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02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2.1 Program Management</a:t>
                      </a:r>
                      <a:endParaRPr lang="en-US" sz="1600" b="0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0.74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5.28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6.90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19.35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019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2.2 Detector Operations &amp; Maintenance</a:t>
                      </a:r>
                      <a:endParaRPr lang="en-US" sz="1600" b="0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14.31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3.96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29.51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2266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2.3 Computing And Data Management Services</a:t>
                      </a:r>
                      <a:endParaRPr lang="en-US" sz="1600" b="0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1.43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2.15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12.43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87918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2.4 Data Processing &amp; Simulation Services</a:t>
                      </a:r>
                      <a:endParaRPr lang="en-US" sz="1600" b="0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1.40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5.20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10.35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374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2.5 Software</a:t>
                      </a:r>
                      <a:endParaRPr lang="en-US" sz="1600" b="0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3.50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1.75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6.88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8.15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20.28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08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2.6 Calibration</a:t>
                      </a:r>
                      <a:endParaRPr lang="en-US" sz="1600" b="0" i="0" u="none" strike="noStrike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2.05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0.85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2.50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2.70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3974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Grand Total</a:t>
                      </a:r>
                      <a:endParaRPr lang="en-US" sz="1600" b="1" i="0" u="none" strike="noStrike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37.99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21.45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33.96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100.02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50323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>
            <a:endCxn id="5" idx="2"/>
          </p:cNvCxnSpPr>
          <p:nvPr/>
        </p:nvCxnSpPr>
        <p:spPr>
          <a:xfrm flipV="1">
            <a:off x="8834283" y="3096289"/>
            <a:ext cx="1" cy="2179147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85803" y="2172959"/>
            <a:ext cx="149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M&amp;O Centralized Core Responsibility</a:t>
            </a:r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3377" y="2172959"/>
            <a:ext cx="149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Collaboration (de-centralized)</a:t>
            </a:r>
          </a:p>
          <a:p>
            <a:pPr algn="ctr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Responsibility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10441857" y="3096289"/>
            <a:ext cx="1" cy="217914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464" y="247598"/>
            <a:ext cx="7748016" cy="1325563"/>
          </a:xfrm>
        </p:spPr>
        <p:txBody>
          <a:bodyPr/>
          <a:lstStyle/>
          <a:p>
            <a:pPr algn="ctr"/>
            <a:r>
              <a:rPr lang="en-US" dirty="0" smtClean="0"/>
              <a:t>M&amp;O </a:t>
            </a:r>
            <a:r>
              <a:rPr lang="en-US" dirty="0" smtClean="0"/>
              <a:t>Labor by Category (2020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43611"/>
              </p:ext>
            </p:extLst>
          </p:nvPr>
        </p:nvGraphicFramePr>
        <p:xfrm>
          <a:off x="1572769" y="1774329"/>
          <a:ext cx="8746678" cy="2170469"/>
        </p:xfrm>
        <a:graphic>
          <a:graphicData uri="http://schemas.openxmlformats.org/drawingml/2006/table">
            <a:tbl>
              <a:tblPr/>
              <a:tblGrid>
                <a:gridCol w="237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 err="1" smtClean="0">
                          <a:effectLst/>
                        </a:rPr>
                        <a:t>MoU</a:t>
                      </a:r>
                      <a:r>
                        <a:rPr lang="en-US" sz="1500" b="1" u="none" strike="noStrike" dirty="0" smtClean="0">
                          <a:effectLst/>
                        </a:rPr>
                        <a:t> v.28</a:t>
                      </a:r>
                      <a:r>
                        <a:rPr lang="en-US" sz="1500" b="1" u="none" strike="noStrike" baseline="0" dirty="0" smtClean="0">
                          <a:effectLst/>
                        </a:rPr>
                        <a:t> - 2020</a:t>
                      </a:r>
                      <a:endParaRPr lang="en-US" sz="15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U.S.</a:t>
                      </a: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Head </a:t>
                      </a:r>
                      <a:r>
                        <a:rPr lang="en-US" sz="1500" b="1" u="none" strike="noStrike" dirty="0">
                          <a:effectLst/>
                        </a:rPr>
                        <a:t>Count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U.S</a:t>
                      </a:r>
                      <a:r>
                        <a:rPr lang="en-US" sz="15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FTE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Non-U.S.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Head </a:t>
                      </a:r>
                      <a:r>
                        <a:rPr lang="en-US" sz="1500" b="1" u="none" strike="noStrike" dirty="0">
                          <a:effectLst/>
                        </a:rPr>
                        <a:t>Count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en-US" sz="1500" b="1" u="none" strike="noStrike" dirty="0">
                          <a:effectLst/>
                        </a:rPr>
                        <a:t>Non-U.S. </a:t>
                      </a:r>
                      <a:endParaRPr lang="en-US" sz="1500" b="1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500" b="1" u="none" strike="noStrike" dirty="0" smtClean="0">
                          <a:effectLst/>
                        </a:rPr>
                        <a:t>FTE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4625" lvl="0" indent="-53975" algn="l" fontAlgn="t"/>
                      <a:r>
                        <a:rPr lang="en-US" sz="1600" b="1" u="none" strike="noStrike" dirty="0">
                          <a:effectLst/>
                        </a:rPr>
                        <a:t>Key Personnel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45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11.35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43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9.65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/>
                      <a:r>
                        <a:rPr lang="en-US" sz="1600" b="1" u="none" strike="noStrike" dirty="0">
                          <a:effectLst/>
                        </a:rPr>
                        <a:t>Scientists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7.78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29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1.15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>
                        <a:tabLst>
                          <a:tab pos="53975" algn="l"/>
                        </a:tabLst>
                      </a:pPr>
                      <a:r>
                        <a:rPr lang="en-US" sz="1600" b="1" u="none" strike="noStrike" dirty="0">
                          <a:effectLst/>
                        </a:rPr>
                        <a:t>Post Docs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5.48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5.22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lvl="0" indent="0" algn="l" fontAlgn="t"/>
                      <a:r>
                        <a:rPr lang="en-US" sz="1600" b="1" u="none" strike="noStrike" dirty="0">
                          <a:effectLst/>
                        </a:rPr>
                        <a:t>Grad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Students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56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12.17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16.44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98467"/>
              </p:ext>
            </p:extLst>
          </p:nvPr>
        </p:nvGraphicFramePr>
        <p:xfrm>
          <a:off x="1572768" y="3944798"/>
          <a:ext cx="8746678" cy="497205"/>
        </p:xfrm>
        <a:graphic>
          <a:graphicData uri="http://schemas.openxmlformats.org/drawingml/2006/table">
            <a:tbl>
              <a:tblPr/>
              <a:tblGrid>
                <a:gridCol w="2370010">
                  <a:extLst>
                    <a:ext uri="{9D8B030D-6E8A-4147-A177-3AD203B41FA5}">
                      <a16:colId xmlns:a16="http://schemas.microsoft.com/office/drawing/2014/main" val="2187547683"/>
                    </a:ext>
                  </a:extLst>
                </a:gridCol>
                <a:gridCol w="1573663">
                  <a:extLst>
                    <a:ext uri="{9D8B030D-6E8A-4147-A177-3AD203B41FA5}">
                      <a16:colId xmlns:a16="http://schemas.microsoft.com/office/drawing/2014/main" val="3065093626"/>
                    </a:ext>
                  </a:extLst>
                </a:gridCol>
                <a:gridCol w="1630190">
                  <a:extLst>
                    <a:ext uri="{9D8B030D-6E8A-4147-A177-3AD203B41FA5}">
                      <a16:colId xmlns:a16="http://schemas.microsoft.com/office/drawing/2014/main" val="3735508914"/>
                    </a:ext>
                  </a:extLst>
                </a:gridCol>
                <a:gridCol w="1632227">
                  <a:extLst>
                    <a:ext uri="{9D8B030D-6E8A-4147-A177-3AD203B41FA5}">
                      <a16:colId xmlns:a16="http://schemas.microsoft.com/office/drawing/2014/main" val="3528146790"/>
                    </a:ext>
                  </a:extLst>
                </a:gridCol>
                <a:gridCol w="1540588">
                  <a:extLst>
                    <a:ext uri="{9D8B030D-6E8A-4147-A177-3AD203B41FA5}">
                      <a16:colId xmlns:a16="http://schemas.microsoft.com/office/drawing/2014/main" val="4112212530"/>
                    </a:ext>
                  </a:extLst>
                </a:gridCol>
              </a:tblGrid>
              <a:tr h="385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2065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Data Science, Software, IT,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Winterovers</a:t>
                      </a:r>
                      <a:r>
                        <a:rPr lang="en-US" sz="1600" b="1" u="none" strike="noStrike" dirty="0" smtClean="0">
                          <a:effectLst/>
                        </a:rPr>
                        <a:t>, Other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1.50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8432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490472" y="5609395"/>
            <a:ext cx="935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 Grad students' full time employment equals to 0.50 FTE</a:t>
            </a:r>
          </a:p>
          <a:p>
            <a:pPr lvl="0"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** Other professionals include </a:t>
            </a:r>
            <a:r>
              <a:rPr lang="en-US" sz="1600" b="1" kern="0" dirty="0" smtClean="0">
                <a:solidFill>
                  <a:schemeClr val="bg1"/>
                </a:solidFill>
              </a:rPr>
              <a:t>engineers, program management (E&amp;O, safety, administration, etc</a:t>
            </a:r>
            <a:r>
              <a:rPr lang="en-US" sz="1600" b="1" kern="0" dirty="0">
                <a:solidFill>
                  <a:schemeClr val="bg1"/>
                </a:solidFill>
              </a:rPr>
              <a:t>.</a:t>
            </a:r>
            <a:r>
              <a:rPr lang="en-US" sz="1600" b="1" kern="0" dirty="0" smtClean="0">
                <a:solidFill>
                  <a:schemeClr val="bg1"/>
                </a:solidFill>
              </a:rPr>
              <a:t>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M&amp;O Support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further described later: M&amp;O has been flat at $7.0 (actually </a:t>
            </a:r>
            <a:r>
              <a:rPr lang="en-US" dirty="0" err="1" smtClean="0"/>
              <a:t>decreasd</a:t>
            </a:r>
            <a:r>
              <a:rPr lang="en-US" dirty="0" smtClean="0"/>
              <a:t>: roll-off </a:t>
            </a:r>
            <a:r>
              <a:rPr lang="en-US" dirty="0" smtClean="0"/>
              <a:t>of MREFC pre-ops) since 2011.</a:t>
            </a:r>
          </a:p>
          <a:p>
            <a:r>
              <a:rPr lang="en-US" dirty="0" smtClean="0"/>
              <a:t>Thought being that operations becomes easier as observatory matures; this covers things like escalation.</a:t>
            </a:r>
          </a:p>
          <a:p>
            <a:r>
              <a:rPr lang="en-US" dirty="0" smtClean="0"/>
              <a:t>Review / comment our case that operations is not easier</a:t>
            </a:r>
          </a:p>
          <a:p>
            <a:pPr lvl="1"/>
            <a:r>
              <a:rPr lang="en-US" dirty="0" smtClean="0"/>
              <a:t>Support expanding IceCube science program (neutrino physics, evolving use of ML/AI tools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Software maintenance timeline &gt;&gt; grad-student lifetime</a:t>
            </a:r>
            <a:endParaRPr lang="en-US" dirty="0" smtClean="0"/>
          </a:p>
          <a:p>
            <a:pPr lvl="1"/>
            <a:r>
              <a:rPr lang="en-US" dirty="0" smtClean="0"/>
              <a:t>Supporting GPUs requires specialized knowledge, i.e. professional</a:t>
            </a:r>
            <a:endParaRPr lang="en-US" dirty="0" smtClean="0"/>
          </a:p>
          <a:p>
            <a:pPr lvl="1"/>
            <a:r>
              <a:rPr lang="en-US" dirty="0" smtClean="0"/>
              <a:t>Integration of IceCube Upgrade falls largely on M&amp;O (DAQ/Online)</a:t>
            </a:r>
          </a:p>
          <a:p>
            <a:pPr lvl="1"/>
            <a:r>
              <a:rPr lang="en-US" dirty="0" smtClean="0"/>
              <a:t>Provide adequate infrastructure to exploit calibration revolution with new devices deployed in Upgrade</a:t>
            </a:r>
            <a:r>
              <a:rPr lang="en-US" dirty="0"/>
              <a:t> </a:t>
            </a:r>
            <a:r>
              <a:rPr lang="en-US" dirty="0" smtClean="0"/>
              <a:t>to bolster IceCube MMA mission.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Operations 2021 - 2026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75554"/>
              </p:ext>
            </p:extLst>
          </p:nvPr>
        </p:nvGraphicFramePr>
        <p:xfrm>
          <a:off x="6446097" y="3542968"/>
          <a:ext cx="4799199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515">
                  <a:extLst>
                    <a:ext uri="{9D8B030D-6E8A-4147-A177-3AD203B41FA5}">
                      <a16:colId xmlns:a16="http://schemas.microsoft.com/office/drawing/2014/main" val="1210322924"/>
                    </a:ext>
                  </a:extLst>
                </a:gridCol>
                <a:gridCol w="612058">
                  <a:extLst>
                    <a:ext uri="{9D8B030D-6E8A-4147-A177-3AD203B41FA5}">
                      <a16:colId xmlns:a16="http://schemas.microsoft.com/office/drawing/2014/main" val="2377481957"/>
                    </a:ext>
                  </a:extLst>
                </a:gridCol>
                <a:gridCol w="553064">
                  <a:extLst>
                    <a:ext uri="{9D8B030D-6E8A-4147-A177-3AD203B41FA5}">
                      <a16:colId xmlns:a16="http://schemas.microsoft.com/office/drawing/2014/main" val="241017731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3304757293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2285609508"/>
                    </a:ext>
                  </a:extLst>
                </a:gridCol>
                <a:gridCol w="560439">
                  <a:extLst>
                    <a:ext uri="{9D8B030D-6E8A-4147-A177-3AD203B41FA5}">
                      <a16:colId xmlns:a16="http://schemas.microsoft.com/office/drawing/2014/main" val="15937496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WBS Element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PY1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PY2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PY3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PY4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PY5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29451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2.1 Program Coordination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5170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2.2 Detector Ops. &amp; </a:t>
                      </a:r>
                      <a:r>
                        <a:rPr lang="en-US" sz="1600" u="none" strike="noStrike" dirty="0" err="1">
                          <a:effectLst/>
                          <a:latin typeface="Bahnschrift Condensed" panose="020B0502040204020203" pitchFamily="34" charset="0"/>
                        </a:rPr>
                        <a:t>Maint</a:t>
                      </a:r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11.1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11.1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11.4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11.7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11.4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1405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2.3 Computing &amp; Data Management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8.5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9.3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9.3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9.3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05857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2.4 Data Processing and Simulation Services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7759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2.5 Software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4.7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7.7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3630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2.6 Calibration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Bahnschrift Condensed" panose="020B0502040204020203" pitchFamily="34" charset="0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8137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36.0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39.4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40.4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40.7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Bahnschrift Condensed" panose="020B0502040204020203" pitchFamily="34" charset="0"/>
                        </a:rPr>
                        <a:t>40.4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482535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68765" y="1048240"/>
            <a:ext cx="5153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Next Cooperative Agreement with NSF begins April 1</a:t>
            </a:r>
            <a:r>
              <a:rPr lang="en-US" baseline="300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,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M&amp;O passed mid-term review with recommendation to not re-compete the operations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 WIPAC remains host institution. Sub-award institutions are the same.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Overall increase in labor, but actual </a:t>
            </a:r>
            <a:r>
              <a:rPr lang="en-US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decrease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in PY1 to meet funding constraint.</a:t>
            </a:r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173" y="1533253"/>
            <a:ext cx="502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Workflow programmer</a:t>
            </a:r>
            <a:r>
              <a:rPr lang="en-US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 develop middleware to allow IceCube software to exploit more platforms</a:t>
            </a:r>
          </a:p>
          <a:p>
            <a:r>
              <a:rPr lang="en-US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Simulation programmer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 maintain existing physics and detector simulation codes (i.e. PMT digitization) and implement/support new Upgrade features. This also helps address simulation software efficiency - a noted bottleneck.</a:t>
            </a:r>
          </a:p>
          <a:p>
            <a:r>
              <a:rPr lang="en-US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Visualization programmer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 something as central as the IceCube event viewer has been without identified maintainer. We ask support for maintaining this tool as well as other visualization tools (i.e. web visualization)</a:t>
            </a:r>
          </a:p>
          <a:p>
            <a:r>
              <a:rPr lang="en-US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Reconstruction support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 support / implementation of new reconstruction tools, especially ML based. Again maintain current with eye on software efficiency.</a:t>
            </a:r>
          </a:p>
          <a:p>
            <a:r>
              <a:rPr lang="en-US" b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GPU programmer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 dedicated support for the photon tracking is needed in particular the specialized nature of skills here demand a dedicated professional to maintain.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174" y="1071588"/>
            <a:ext cx="502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New Positions Supported by M&amp;O Core</a:t>
            </a:r>
            <a:endParaRPr lang="en-US" sz="24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6097" y="2965116"/>
            <a:ext cx="469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FTE Table - M&amp;O Core Only</a:t>
            </a:r>
            <a:endParaRPr lang="en-US" sz="24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8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Gen2 Phase 1: First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K. Hanson SCAP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85CC-D391-4853-9810-5517AFBE76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941" y="1014485"/>
            <a:ext cx="440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Science goals: 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Probe unitarity of PMNS matrix</a:t>
            </a:r>
          </a:p>
          <a:p>
            <a:pPr marL="342900" indent="-342900">
              <a:buAutoNum type="alphaLcParenBoth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Improve calibration and characterization of ice for improved HE multimessenger neutrino astronomy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845" y="1014485"/>
            <a:ext cx="6610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7 strings 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densely populated (2x number of modules/string) 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with next generation, high performance photodetectors: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Integrates with existing IceCube: data acquisition, event filtering, simulation will require extension; 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Negligible increase in data 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rate + storage of </a:t>
            </a:r>
            <a:r>
              <a:rPr lang="en-US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experimental 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data; need essentially parallel simulations so bigger impact there.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No significant increase in steady-state </a:t>
            </a:r>
            <a:r>
              <a:rPr lang="en-US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operations</a:t>
            </a: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: we don’t need more WOs, for example, but now there are 3 types of optical sensors to maintain (F/W and S/W – H/W locked!!)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Timeline (was) 2018 – 2023; all deployment in 22/23 season.</a:t>
            </a:r>
            <a:endParaRPr lang="en-US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46592"/>
              </p:ext>
            </p:extLst>
          </p:nvPr>
        </p:nvGraphicFramePr>
        <p:xfrm>
          <a:off x="5201845" y="4603988"/>
          <a:ext cx="476806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194">
                  <a:extLst>
                    <a:ext uri="{9D8B030D-6E8A-4147-A177-3AD203B41FA5}">
                      <a16:colId xmlns:a16="http://schemas.microsoft.com/office/drawing/2014/main" val="2091480672"/>
                    </a:ext>
                  </a:extLst>
                </a:gridCol>
                <a:gridCol w="1201993">
                  <a:extLst>
                    <a:ext uri="{9D8B030D-6E8A-4147-A177-3AD203B41FA5}">
                      <a16:colId xmlns:a16="http://schemas.microsoft.com/office/drawing/2014/main" val="1092376950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34179079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2953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Array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String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Module Spacing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Franklin Gothic Medium" panose="020B0603020102020204" pitchFamily="34" charset="0"/>
                        </a:rPr>
                        <a:t>Modules per String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1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IceCube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4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DeepCore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75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7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60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2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Phase 1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20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2 m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Medium" panose="020B0603020102020204" pitchFamily="34" charset="0"/>
                        </a:rPr>
                        <a:t>125</a:t>
                      </a:r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4402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406" y="4603988"/>
            <a:ext cx="1507296" cy="1678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2" y="2459606"/>
            <a:ext cx="4658190" cy="37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Upgrade Rebaseline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84" y="1135626"/>
            <a:ext cx="7017844" cy="286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566" y="1135626"/>
            <a:ext cx="3827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Technical / financial performance (EVM at least) good up to March 2020. For last year, the project has experienced notable slowdowns.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Biggest impact has been </a:t>
            </a:r>
            <a:r>
              <a:rPr lang="en-US" i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complete cancellation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of our 2020/2021 field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To lesser degree, impacted by physical access constraints mostly for drill engineering and optical module production.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Estimate cost impact of COVID to be $1.5M.</a:t>
            </a:r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12" y="4385875"/>
            <a:ext cx="5386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Project is actively developing a rebaseline plan IAW guidelines established for major facilities construction projects: we are no longer able to execute within the </a:t>
            </a:r>
            <a:r>
              <a:rPr lang="en-US" i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project management baseline: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cancellation of field season(s) and delays in logistics mandate at least one additional year and supplemental funding.  </a:t>
            </a:r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5329" y="4385875"/>
            <a:ext cx="5373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We are working with our Project Advisory Panel and NSF on these plans; may trigger an NSB review.</a:t>
            </a:r>
          </a:p>
          <a:p>
            <a:endParaRPr lang="en-US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This does alleviate some strain on M&amp;O support – operations support delayed from 2023 to 2024.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Overall, this is not a good thing.</a:t>
            </a:r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4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</a:t>
            </a:r>
            <a:r>
              <a:rPr lang="en-US" dirty="0" smtClean="0"/>
              <a:t>Gen2 (10x IceCube)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78" y="2611976"/>
            <a:ext cx="3721192" cy="3679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92" y="2611976"/>
            <a:ext cx="5641090" cy="368173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9" idx="1"/>
          </p:cNvCxnSpPr>
          <p:nvPr/>
        </p:nvCxnSpPr>
        <p:spPr>
          <a:xfrm flipH="1" flipV="1">
            <a:off x="8354962" y="3030793"/>
            <a:ext cx="1335375" cy="586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90337" y="3155999"/>
            <a:ext cx="164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Condensed" panose="020B0502040204020203" pitchFamily="34" charset="0"/>
              </a:rPr>
              <a:t>Orange is pole population; red is deep ice drilling</a:t>
            </a:r>
            <a:endParaRPr lang="en-US" dirty="0" smtClean="0">
              <a:latin typeface="Bahnschrift Condensed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8578373" y="3030794"/>
            <a:ext cx="1111964" cy="586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1678" y="1334729"/>
            <a:ext cx="1030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IceCube Gen2 – Phase 1 is the Upgrade - $23.0M mid-scale instrumentation ($37M TPC)</a:t>
            </a: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IceCube Gen2 – Phase 2 is MSRI-2 - $100M NSF + $30M (??) non-NSF. We are submitting </a:t>
            </a:r>
            <a:r>
              <a:rPr lang="en-US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LoI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next week.</a:t>
            </a: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IceCube Gen2 – Phase 3 is MREFC $400M TPC. Need to find development funds (&gt; 10%) == difficult.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MSRI-2 is potential path.</a:t>
            </a:r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Impact on IceCube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IceCube Operations is considered Tier-2 in USAP. This meant that we were essential behind human safety and basic station operations and were able to rotate our WO crew 20/21.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say there has been minimal impact on IceCube Ops due to COVID-19 pandemic. Formal mechanism (EVM) exists for Upgrade project to aid in evaluating $ impact. It’s extremely difficult to pin this down for </a:t>
            </a:r>
            <a:r>
              <a:rPr lang="en-US" dirty="0" err="1" smtClean="0"/>
              <a:t>LoE</a:t>
            </a:r>
            <a:r>
              <a:rPr lang="en-US" dirty="0" smtClean="0"/>
              <a:t> operations.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track direct costs associated with COVID-19: $80,949.36.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evaluate delays against annual plan: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South Pole OS upgrade and CM system upgrade deferred to 2022+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Surface array installation (didn’t talk about this) deferred to 2022+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Rack space consolidation / other minor preps for Upgrade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Furloughs across US institution cut labor by O(5%). There is certainly another multiplicative factor &lt; 1.0 due to remote work.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23471" y="3436374"/>
            <a:ext cx="1541206" cy="376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we doing?</a:t>
            </a:r>
          </a:p>
          <a:p>
            <a:r>
              <a:rPr lang="en-US" dirty="0" smtClean="0"/>
              <a:t>We are beginning a new funding cycle for IceCube Operations. We have asked for a significant increase in funds (+28%) to cover increasing, not diminishing support needs, even to support the baseline Operations. Are we making a good case for this? (We don’t actually know yet our funding level 2 months from now!! More on that later ...).</a:t>
            </a:r>
          </a:p>
          <a:p>
            <a:r>
              <a:rPr lang="en-US" dirty="0" smtClean="0"/>
              <a:t>In addition, we have begun to support facility expansion. Are our resources (labor and hardware) adequate here?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IC_Science_2-22-17c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719" y="704335"/>
            <a:ext cx="3196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Very broad science program that spans 10 decades in energy (</a:t>
            </a:r>
            <a:r>
              <a:rPr lang="en-US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SNe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v at MeV to 10 PeV).</a:t>
            </a:r>
          </a:p>
          <a:p>
            <a:endParaRPr lang="en-US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Neutrino astrophysics</a:t>
            </a:r>
          </a:p>
          <a:p>
            <a:endParaRPr lang="en-US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Beyond SM physics</a:t>
            </a:r>
          </a:p>
          <a:p>
            <a:endParaRPr lang="en-US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Neutrino particle properties</a:t>
            </a:r>
          </a:p>
          <a:p>
            <a:endParaRPr lang="en-US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Glaciology </a:t>
            </a:r>
          </a:p>
          <a:p>
            <a:endParaRPr lang="en-US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RT alerts to MMA community </a:t>
            </a:r>
            <a:endParaRPr lang="en-US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IceCube Neutrino Detector Array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(</a:t>
            </a:r>
            <a:r>
              <a:rPr lang="en-US" sz="2700" dirty="0" smtClean="0"/>
              <a:t>at </a:t>
            </a:r>
            <a:r>
              <a:rPr lang="en-US" sz="2700" dirty="0" smtClean="0"/>
              <a:t>the Geographic South </a:t>
            </a:r>
            <a:r>
              <a:rPr lang="en-US" sz="2700" dirty="0" smtClean="0"/>
              <a:t>Pole)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81996" cy="4822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546" y="1186247"/>
            <a:ext cx="3680254" cy="3307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82" y="4658496"/>
            <a:ext cx="3682318" cy="169846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Data Flow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470" y="1515909"/>
            <a:ext cx="642538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~ 3000 Hz of CR events, ~ 3 </a:t>
            </a:r>
            <a:r>
              <a:rPr lang="en-US" dirty="0" err="1" smtClean="0"/>
              <a:t>mHz</a:t>
            </a:r>
            <a:r>
              <a:rPr lang="en-US" dirty="0" smtClean="0"/>
              <a:t> of atmospheric neutrinos, ~ </a:t>
            </a:r>
            <a:r>
              <a:rPr lang="en-US" dirty="0" err="1" smtClean="0"/>
              <a:t>uHz</a:t>
            </a:r>
            <a:r>
              <a:rPr lang="en-US" dirty="0" smtClean="0"/>
              <a:t> of astrophysical neutrinos.</a:t>
            </a:r>
          </a:p>
          <a:p>
            <a:r>
              <a:rPr lang="en-US" dirty="0" smtClean="0"/>
              <a:t>1 TB events/day </a:t>
            </a:r>
            <a:r>
              <a:rPr lang="en-US" dirty="0" smtClean="0"/>
              <a:t>to </a:t>
            </a:r>
            <a:r>
              <a:rPr lang="en-US" dirty="0" smtClean="0"/>
              <a:t>disk by DAQ.</a:t>
            </a:r>
          </a:p>
          <a:p>
            <a:r>
              <a:rPr lang="en-US" dirty="0" smtClean="0"/>
              <a:t>Satellite sends O(100) GB/day filtered data to NH ready for analysis &lt; 2 weeks. Rest is archived on magnetic disk and sent north each year</a:t>
            </a:r>
            <a:r>
              <a:rPr lang="en-US" dirty="0" smtClean="0"/>
              <a:t>. Normally this data is </a:t>
            </a:r>
            <a:r>
              <a:rPr lang="en-US" i="1" dirty="0" smtClean="0"/>
              <a:t>not</a:t>
            </a:r>
            <a:r>
              <a:rPr lang="en-US" dirty="0" smtClean="0"/>
              <a:t> re-processed although we have 2x and are already considering a 3</a:t>
            </a:r>
            <a:r>
              <a:rPr lang="en-US" baseline="30000" dirty="0" smtClean="0"/>
              <a:t>rd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25" y="932054"/>
            <a:ext cx="4715093" cy="299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654" y="2108248"/>
            <a:ext cx="374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Detector uptime routinely &gt;&gt; 99%. Dec 2020 uptime was 99.89%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4" y="4077839"/>
            <a:ext cx="4715093" cy="229086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IceCube Neutrino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IceCube (Gen-1): </a:t>
            </a:r>
            <a:r>
              <a:rPr lang="en-US" dirty="0" smtClean="0"/>
              <a:t>$279 million NSF/MREFC 2002-2012 construction of the existing South Pole Array. IceCube is an NSF major facility.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Management and Operations (M&amp;O): </a:t>
            </a:r>
            <a:r>
              <a:rPr lang="en-US" dirty="0" smtClean="0"/>
              <a:t>sequence of 5 year, mostly, $7 million/year cooperative agreements between NSF and UW/WIPAC to operate detector and provide infrastructure for Collaboration.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IceCube Upgrade: </a:t>
            </a:r>
            <a:r>
              <a:rPr lang="en-US" dirty="0" smtClean="0"/>
              <a:t>5 year (planned, 2018-2023) $23.0 million NSF mid-scale to enhance IceCube neutrino physics and ice calibration.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IceCube Gen2: </a:t>
            </a:r>
            <a:r>
              <a:rPr lang="en-US" dirty="0" smtClean="0"/>
              <a:t>concept-stage future (2026+) facility enhancement – 10x bigger IceCube for neutrino astrophysics.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IceCube Collaboration:</a:t>
            </a:r>
            <a:r>
              <a:rPr lang="en-US" dirty="0" smtClean="0"/>
              <a:t> scientific collaboration of 350+ researchers world-wide that provide resources (cash, computing, labor) to M&amp;O and receive computing and storage, processed data, simulated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1020" y="1443841"/>
            <a:ext cx="19009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The IceCube Collaboration includes &gt; </a:t>
            </a:r>
            <a:r>
              <a:rPr lang="en-US" sz="1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350 </a:t>
            </a:r>
            <a:r>
              <a:rPr lang="en-US" sz="1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researchers from 47 institutes in 12 countries.</a:t>
            </a:r>
          </a:p>
          <a:p>
            <a:endParaRPr lang="en-US" sz="1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IceCube is one of the NSF’s large facilities (LIGO, LSST, … 2 dozen others).  </a:t>
            </a:r>
          </a:p>
          <a:p>
            <a:endParaRPr lang="en-US" sz="1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The Operations and Management of the facility is handled by </a:t>
            </a:r>
            <a:r>
              <a:rPr lang="en-US" sz="1400" dirty="0" smtClean="0">
                <a:solidFill>
                  <a:srgbClr val="FF0000"/>
                </a:solidFill>
                <a:latin typeface="Bahnschrift SemiLight Condensed" panose="020B0502040204020203" pitchFamily="34" charset="0"/>
              </a:rPr>
              <a:t>WIPAC at UW-Madison</a:t>
            </a:r>
            <a:r>
              <a:rPr lang="en-US" sz="1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.  In addition to having a large science group, our center supports the technical aspects: computing, data storage, detector maintenance, …</a:t>
            </a:r>
            <a:endParaRPr lang="en-US" sz="1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2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Management and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the Operations aspect of IceCube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6995" y="516924"/>
            <a:ext cx="8782050" cy="6019800"/>
            <a:chOff x="152400" y="381000"/>
            <a:chExt cx="8782050" cy="6019800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78205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21336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2543" y="2096993"/>
              <a:ext cx="22312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none" dirty="0" smtClean="0"/>
                <a:t>L. Bauerdick, FNAL, Chair</a:t>
              </a:r>
              <a:endParaRPr lang="en-US" sz="900" u="none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15200" y="5943600"/>
              <a:ext cx="9906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 | 01 | 27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Hanson SCAP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391B-C66A-4D15-A5AE-83EAB0000B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Bahnschrift Condensed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1831</Words>
  <Application>Microsoft Office PowerPoint</Application>
  <PresentationFormat>Widescreen</PresentationFormat>
  <Paragraphs>302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Bahnschrift</vt:lpstr>
      <vt:lpstr>Bahnschrift Condensed</vt:lpstr>
      <vt:lpstr>Bahnschrift SemiBold</vt:lpstr>
      <vt:lpstr>Bahnschrift SemiLight Condensed</vt:lpstr>
      <vt:lpstr>Calibri</vt:lpstr>
      <vt:lpstr>Franklin Gothic Medium</vt:lpstr>
      <vt:lpstr>Wingdings</vt:lpstr>
      <vt:lpstr>Office Theme</vt:lpstr>
      <vt:lpstr>IceCube M&amp;O, the Upgrade, and Gen2</vt:lpstr>
      <vt:lpstr>The Big Picture</vt:lpstr>
      <vt:lpstr>PowerPoint Presentation</vt:lpstr>
      <vt:lpstr>The IceCube Neutrino Detector Array  (at the Geographic South Pole)</vt:lpstr>
      <vt:lpstr>IceCube Data Flow Numbers</vt:lpstr>
      <vt:lpstr>The IceCube Neutrino Observatory</vt:lpstr>
      <vt:lpstr>PowerPoint Presentation</vt:lpstr>
      <vt:lpstr>IceCube Management and Operations</vt:lpstr>
      <vt:lpstr>PowerPoint Presentation</vt:lpstr>
      <vt:lpstr>Work Breakdown Structure</vt:lpstr>
      <vt:lpstr>M&amp;O Staffing by WBS / Source of Funds (2020)</vt:lpstr>
      <vt:lpstr>M&amp;O Labor by Category (2020)</vt:lpstr>
      <vt:lpstr>M&amp;O Support Needs</vt:lpstr>
      <vt:lpstr>IceCube Operations 2021 - 2026</vt:lpstr>
      <vt:lpstr>Gen2 Phase 1: First Steps</vt:lpstr>
      <vt:lpstr>IceCube Upgrade Rebaseline</vt:lpstr>
      <vt:lpstr>IceCube Gen2 (10x IceCube)</vt:lpstr>
      <vt:lpstr>COVID-19 Impact on IceCube Operations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IceCube M&amp;O, the Upgrade, and Gen2</dc:title>
  <dc:creator>Kael Hanson</dc:creator>
  <cp:lastModifiedBy>Kael Hanson</cp:lastModifiedBy>
  <cp:revision>43</cp:revision>
  <dcterms:created xsi:type="dcterms:W3CDTF">2021-01-26T14:12:32Z</dcterms:created>
  <dcterms:modified xsi:type="dcterms:W3CDTF">2021-01-27T12:54:29Z</dcterms:modified>
</cp:coreProperties>
</file>